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60" r:id="rId2"/>
    <p:sldId id="319" r:id="rId3"/>
    <p:sldId id="322" r:id="rId4"/>
    <p:sldId id="321" r:id="rId5"/>
    <p:sldId id="355" r:id="rId6"/>
    <p:sldId id="400" r:id="rId7"/>
    <p:sldId id="393" r:id="rId8"/>
    <p:sldId id="357" r:id="rId9"/>
    <p:sldId id="358" r:id="rId10"/>
    <p:sldId id="359" r:id="rId11"/>
    <p:sldId id="263" r:id="rId12"/>
    <p:sldId id="264" r:id="rId13"/>
    <p:sldId id="313" r:id="rId14"/>
    <p:sldId id="31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15" r:id="rId28"/>
    <p:sldId id="316" r:id="rId29"/>
    <p:sldId id="277" r:id="rId30"/>
    <p:sldId id="281" r:id="rId31"/>
    <p:sldId id="282" r:id="rId32"/>
    <p:sldId id="283" r:id="rId33"/>
    <p:sldId id="284" r:id="rId34"/>
    <p:sldId id="311" r:id="rId35"/>
    <p:sldId id="292" r:id="rId36"/>
    <p:sldId id="293" r:id="rId37"/>
    <p:sldId id="294" r:id="rId38"/>
    <p:sldId id="295" r:id="rId39"/>
    <p:sldId id="306" r:id="rId40"/>
    <p:sldId id="307" r:id="rId41"/>
    <p:sldId id="360" r:id="rId42"/>
    <p:sldId id="261" r:id="rId43"/>
    <p:sldId id="262" r:id="rId44"/>
    <p:sldId id="286" r:id="rId45"/>
    <p:sldId id="401" r:id="rId46"/>
    <p:sldId id="402" r:id="rId47"/>
    <p:sldId id="403" r:id="rId48"/>
    <p:sldId id="404" r:id="rId49"/>
    <p:sldId id="405" r:id="rId50"/>
    <p:sldId id="406" r:id="rId51"/>
    <p:sldId id="287" r:id="rId52"/>
    <p:sldId id="289" r:id="rId53"/>
    <p:sldId id="290" r:id="rId54"/>
    <p:sldId id="408" r:id="rId55"/>
    <p:sldId id="409" r:id="rId56"/>
    <p:sldId id="410" r:id="rId57"/>
    <p:sldId id="291" r:id="rId58"/>
    <p:sldId id="422" r:id="rId59"/>
    <p:sldId id="423" r:id="rId60"/>
    <p:sldId id="412" r:id="rId61"/>
    <p:sldId id="413" r:id="rId62"/>
    <p:sldId id="419" r:id="rId63"/>
    <p:sldId id="420" r:id="rId64"/>
    <p:sldId id="421" r:id="rId65"/>
    <p:sldId id="323" r:id="rId66"/>
    <p:sldId id="327" r:id="rId67"/>
    <p:sldId id="328" r:id="rId68"/>
    <p:sldId id="329" r:id="rId69"/>
    <p:sldId id="330" r:id="rId70"/>
    <p:sldId id="326" r:id="rId71"/>
    <p:sldId id="324" r:id="rId72"/>
    <p:sldId id="32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2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429301-B6D4-4543-8829-5A52CC7DE791}" type="slidenum">
              <a:rPr lang="en-US" sz="120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349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CD625D9-EDAB-F24C-B214-9435DC57856E}" type="slidenum">
              <a:rPr lang="en-US" sz="1200"/>
              <a:pPr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1452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E4379EB-FA46-F647-98E2-BFA9F17067C7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4792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FE4CBB-16F7-C44C-BD1C-B9FB0BD24E8C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333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5169DB3-A705-DD43-9972-993B4C45001A}" type="slidenum">
              <a:rPr lang="en-US" sz="1200"/>
              <a:pPr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0851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126669-CFC9-294D-9931-7F0686207AA9}" type="slidenum">
              <a:rPr lang="en-US" sz="1200"/>
              <a:pPr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793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5683BF-E9FE-2A49-B881-1650B8905730}" type="slidenum">
              <a:rPr lang="en-US" sz="1200"/>
              <a:pPr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73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A4910B-4825-A844-9180-BE6FCA0AFE8F}" type="slidenum">
              <a:rPr lang="en-US" sz="1200"/>
              <a:pPr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456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B9905D-8D08-054C-A8D9-C53A0E03EFF7}" type="slidenum">
              <a:rPr lang="en-US" sz="1200"/>
              <a:pPr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351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47B779-19EA-FF4D-B3BF-DEE305992A6D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9489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214DDD-6CBB-AC4B-A750-6B0AAEEAE900}" type="slidenum">
              <a:rPr lang="en-US" sz="1200"/>
              <a:pPr/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678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5FA93E0-C402-7849-B7E0-A2CF865D7016}" type="slidenum">
              <a:rPr lang="en-US" sz="1200"/>
              <a:pPr/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7500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91BAE9-B563-2A4D-97BA-234243AAD606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790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83C0DD-A738-5F48-9B3C-39423847B08F}" type="slidenum">
              <a:rPr lang="en-US" sz="1200"/>
              <a:pPr/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2453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6B6BF0-C34C-FB43-8EA4-9C22DA985A28}" type="slidenum">
              <a:rPr lang="en-US" sz="1200"/>
              <a:pPr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308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3349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FEBB313-6FAB-544C-B333-AA2C8AB14790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244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7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3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4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1429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7181416-EEFA-F143-85FB-6011988C27AC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33584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FC5E92-0E17-784B-B64E-D8A20D019D2C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049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FC5E92-0E17-784B-B64E-D8A20D019D2C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9644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9FD0C6-CD82-654A-878A-EB7C857A15AB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4520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27103C3-AC28-5348-88E1-F93D98FBB5C9}" type="slidenum">
              <a:rPr lang="en-US" sz="120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30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IIiQZw_p_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Graphics: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6248400" cy="10668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00" y="1529590"/>
            <a:ext cx="11645900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ea typeface="ＭＳ Ｐゴシック" charset="0"/>
                <a:cs typeface="ＭＳ Ｐゴシック" charset="0"/>
              </a:rPr>
              <a:t>Shading</a:t>
            </a:r>
            <a:r>
              <a:rPr lang="en-US" dirty="0">
                <a:ea typeface="ＭＳ Ｐゴシック" charset="0"/>
                <a:cs typeface="ＭＳ Ｐゴシック" charset="0"/>
              </a:rPr>
              <a:t> refers to the process of determining the color for a pixel (or vertex…or polygon) during the rendering process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03917-6107-45FA-A66B-43F76991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60" y="2370379"/>
            <a:ext cx="1335140" cy="133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363F5-BCB0-4CB6-8D18-9EB13653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20" y="2128774"/>
            <a:ext cx="2347163" cy="1761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B19A-D7BD-4951-9E2F-62D02B28AF64}"/>
              </a:ext>
            </a:extLst>
          </p:cNvPr>
          <p:cNvSpPr txBox="1"/>
          <p:nvPr/>
        </p:nvSpPr>
        <p:spPr>
          <a:xfrm>
            <a:off x="711200" y="3890671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draw sphere using the same red for each pixel…we get something that is not realistic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8692-D948-4B88-BEEA-3E89998279FA}"/>
              </a:ext>
            </a:extLst>
          </p:cNvPr>
          <p:cNvSpPr txBox="1"/>
          <p:nvPr/>
        </p:nvSpPr>
        <p:spPr>
          <a:xfrm>
            <a:off x="5765800" y="3995678"/>
            <a:ext cx="405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model how light is reflected from the surface in the real world….</a:t>
            </a:r>
          </a:p>
          <a:p>
            <a:endParaRPr lang="en-US" dirty="0"/>
          </a:p>
          <a:p>
            <a:r>
              <a:rPr lang="en-US" dirty="0"/>
              <a:t>The most common model is the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Repflection</a:t>
            </a:r>
            <a:r>
              <a:rPr lang="en-US" dirty="0"/>
              <a:t> model</a:t>
            </a:r>
          </a:p>
          <a:p>
            <a:endParaRPr lang="en-US" dirty="0"/>
          </a:p>
          <a:p>
            <a:r>
              <a:rPr lang="en-US" dirty="0"/>
              <a:t>Created 40 years ago…still widely used</a:t>
            </a:r>
          </a:p>
          <a:p>
            <a:endParaRPr lang="en-US" dirty="0"/>
          </a:p>
          <a:p>
            <a:r>
              <a:rPr lang="en-US" dirty="0"/>
              <a:t>Though more physically correct reflection models are starting to be used more</a:t>
            </a:r>
          </a:p>
        </p:txBody>
      </p:sp>
    </p:spTree>
    <p:extLst>
      <p:ext uri="{BB962C8B-B14F-4D97-AF65-F5344CB8AC3E}">
        <p14:creationId xmlns:p14="http://schemas.microsoft.com/office/powerpoint/2010/main" val="109967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066F3D3-86F2-8E4B-A822-AD25AA2E13E7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Why we need shading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299" y="1513773"/>
            <a:ext cx="10798399" cy="4069978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Suppose we build a model of a sphere using many polygons.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r>
              <a:rPr lang="en-US" dirty="0">
                <a:ea typeface="ＭＳ Ｐゴシック" charset="0"/>
                <a:cs typeface="ＭＳ Ｐゴシック" charset="0"/>
              </a:rPr>
              <a:t>We color it with a single color as we have done so far.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r>
              <a:rPr lang="en-US" dirty="0">
                <a:ea typeface="ＭＳ Ｐゴシック" charset="0"/>
                <a:cs typeface="ＭＳ Ｐゴシック" charset="0"/>
              </a:rPr>
              <a:t>We get something like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we want</a:t>
            </a:r>
          </a:p>
        </p:txBody>
      </p:sp>
    </p:spTree>
    <p:extLst>
      <p:ext uri="{BB962C8B-B14F-4D97-AF65-F5344CB8AC3E}">
        <p14:creationId xmlns:p14="http://schemas.microsoft.com/office/powerpoint/2010/main" val="103455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 </a:t>
            </a:r>
            <a:r>
              <a:rPr lang="en-US" dirty="0" err="1"/>
              <a:t>Tuong</a:t>
            </a:r>
            <a:r>
              <a:rPr lang="en-US" dirty="0"/>
              <a:t> </a:t>
            </a:r>
            <a:r>
              <a:rPr lang="en-US" dirty="0" err="1"/>
              <a:t>Phong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6" y="1931831"/>
            <a:ext cx="6613301" cy="4071783"/>
          </a:xfrm>
        </p:spPr>
        <p:txBody>
          <a:bodyPr>
            <a:normAutofit/>
          </a:bodyPr>
          <a:lstStyle/>
          <a:p>
            <a:r>
              <a:rPr lang="en-US" dirty="0"/>
              <a:t>December 14, 1942 – July 1975</a:t>
            </a:r>
          </a:p>
          <a:p>
            <a:r>
              <a:rPr lang="en-US" dirty="0"/>
              <a:t>Born in Hanoi</a:t>
            </a:r>
          </a:p>
          <a:p>
            <a:r>
              <a:rPr lang="en-US" dirty="0"/>
              <a:t>Earned his PhD in 2 years at the University of Utah (1973)</a:t>
            </a:r>
          </a:p>
          <a:p>
            <a:pPr lvl="1"/>
            <a:r>
              <a:rPr lang="en-US" dirty="0"/>
              <a:t>Worked with Professor Ivan Sutherland</a:t>
            </a:r>
          </a:p>
          <a:p>
            <a:pPr lvl="1"/>
            <a:r>
              <a:rPr lang="en-US" dirty="0"/>
              <a:t>Dissertation work was the </a:t>
            </a:r>
            <a:r>
              <a:rPr lang="en-US" dirty="0" err="1"/>
              <a:t>Phong</a:t>
            </a:r>
            <a:r>
              <a:rPr lang="en-US" dirty="0"/>
              <a:t> reflectance model </a:t>
            </a:r>
          </a:p>
          <a:p>
            <a:pPr lvl="1"/>
            <a:r>
              <a:rPr lang="en-US" dirty="0"/>
              <a:t>Also produced model and realistic image of a VW bug</a:t>
            </a:r>
          </a:p>
          <a:p>
            <a:pPr marL="0" indent="0">
              <a:buNone/>
            </a:pPr>
            <a:endParaRPr lang="en-US" dirty="0"/>
          </a:p>
          <a:p>
            <a:pPr marL="68575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35" y="525434"/>
            <a:ext cx="3760378" cy="2323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38" y="3265156"/>
            <a:ext cx="2991059" cy="32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1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1524000" y="2327007"/>
            <a:ext cx="9074770" cy="232274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89B8DB6-9584-FA46-862E-221B97A77277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81" y="1692377"/>
            <a:ext cx="11900079" cy="48002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Why does the image of a real sphere look like</a:t>
            </a: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Light-material interactions cause each point to have a different color or shade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Need to consider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Location of viewer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Surface orientation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19" y="531039"/>
            <a:ext cx="4027000" cy="30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5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89B8DB6-9584-FA46-862E-221B97A77277}" type="slidenum">
              <a:rPr lang="es-ES" sz="1000">
                <a:latin typeface="Arial" charset="0"/>
              </a:rPr>
              <a:pPr lvl="1"/>
              <a:t>16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696" y="1761564"/>
            <a:ext cx="8913813" cy="4563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We will create a </a:t>
            </a:r>
            <a:r>
              <a:rPr lang="en-US" sz="2400" b="1" i="1" u="sng" dirty="0">
                <a:ea typeface="ＭＳ Ｐゴシック" charset="0"/>
                <a:cs typeface="ＭＳ Ｐゴシック" charset="0"/>
              </a:rPr>
              <a:t>simple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mathematical model for shading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It will be function that takes in: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Location of viewer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Surface orientation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2200" dirty="0">
                <a:ea typeface="ＭＳ Ｐゴシック" charset="0"/>
              </a:rPr>
              <a:t>And returns a color….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95F40-AF3E-41C9-88F7-C5631303BC61}"/>
              </a:ext>
            </a:extLst>
          </p:cNvPr>
          <p:cNvSpPr txBox="1"/>
          <p:nvPr/>
        </p:nvSpPr>
        <p:spPr>
          <a:xfrm>
            <a:off x="4875088" y="950360"/>
            <a:ext cx="398123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Well…there’s a lot of symbols but the ideas and math are simple</a:t>
            </a:r>
          </a:p>
        </p:txBody>
      </p:sp>
    </p:spTree>
    <p:extLst>
      <p:ext uri="{BB962C8B-B14F-4D97-AF65-F5344CB8AC3E}">
        <p14:creationId xmlns:p14="http://schemas.microsoft.com/office/powerpoint/2010/main" val="1864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AN06F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6" y="484503"/>
            <a:ext cx="5156534" cy="395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7806" y="2072580"/>
            <a:ext cx="11028207" cy="3670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this scattered light strikes A and so on</a:t>
            </a:r>
          </a:p>
        </p:txBody>
      </p:sp>
    </p:spTree>
    <p:extLst>
      <p:ext uri="{BB962C8B-B14F-4D97-AF65-F5344CB8AC3E}">
        <p14:creationId xmlns:p14="http://schemas.microsoft.com/office/powerpoint/2010/main" val="14574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58DCC16-E990-0340-BE25-69029C0D6E53}" type="slidenum">
              <a:rPr lang="es-ES" sz="1000">
                <a:latin typeface="Arial" charset="0"/>
              </a:rPr>
              <a:pPr lvl="1"/>
              <a:t>18</a:t>
            </a:fld>
            <a:endParaRPr lang="es-ES" sz="100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5352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Rendering Equation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82" y="1159099"/>
            <a:ext cx="11644648" cy="465003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 and absorption of light described by the </a:t>
            </a:r>
            <a:r>
              <a:rPr lang="en-US" i="1" dirty="0">
                <a:ea typeface="ＭＳ Ｐゴシック" charset="0"/>
                <a:cs typeface="ＭＳ Ｐゴシック" charset="0"/>
              </a:rPr>
              <a:t>rendering equation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Scattering and absorption are infinite phenomena </a:t>
            </a:r>
            <a:r>
              <a:rPr lang="en-US" i="1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Cannot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be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solved in general analytically</a:t>
            </a:r>
          </a:p>
          <a:p>
            <a:pPr lvl="1"/>
            <a:r>
              <a:rPr lang="en-US" dirty="0">
                <a:ea typeface="ＭＳ Ｐゴシック" charset="0"/>
              </a:rPr>
              <a:t>Describes global lighting effects</a:t>
            </a:r>
          </a:p>
          <a:p>
            <a:r>
              <a:rPr lang="en-US" dirty="0">
                <a:ea typeface="ＭＳ Ｐゴシック" charset="0"/>
              </a:rPr>
              <a:t>CS 419 discusses solutions to the rendering equation </a:t>
            </a:r>
          </a:p>
          <a:p>
            <a:pPr lvl="1"/>
            <a:r>
              <a:rPr lang="en-US" dirty="0">
                <a:ea typeface="ＭＳ Ｐゴシック" charset="0"/>
              </a:rPr>
              <a:t>Ray-tracing, path tracing,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21" y="3701923"/>
            <a:ext cx="7540380" cy="31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Global Effects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19234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CCC9-324F-488D-B0B0-7D86616C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6B75-72CB-410D-91EB-5A58647A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825625"/>
            <a:ext cx="11620500" cy="4351338"/>
          </a:xfrm>
        </p:spPr>
        <p:txBody>
          <a:bodyPr/>
          <a:lstStyle/>
          <a:p>
            <a:r>
              <a:rPr lang="en-US" dirty="0"/>
              <a:t>We have just finished looking at human perception of light and color</a:t>
            </a:r>
          </a:p>
          <a:p>
            <a:r>
              <a:rPr lang="en-US" dirty="0"/>
              <a:t>How do computer graphics systems simulate light transport?</a:t>
            </a:r>
          </a:p>
          <a:p>
            <a:r>
              <a:rPr lang="en-US" dirty="0"/>
              <a:t>We have seen how geometry is transformed 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37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Local vs Global Illumination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35" y="1886755"/>
            <a:ext cx="12121166" cy="44378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Incompatible with pipeline model which shades each polygon independently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Why do we want to shade each polygon independently?</a:t>
            </a:r>
            <a:br>
              <a:rPr lang="en-US" sz="2000" dirty="0">
                <a:ea typeface="ＭＳ Ｐゴシック" charset="0"/>
              </a:rPr>
            </a:b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However, in computer graphics, we are happy if things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look right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There exist many techniques for approximating global effects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Can anyone guess what you can do to approximate global illumination in rasterization?</a:t>
            </a:r>
          </a:p>
          <a:p>
            <a:pPr lvl="2"/>
            <a:r>
              <a:rPr lang="en-US" sz="1600" dirty="0">
                <a:ea typeface="ＭＳ Ｐゴシック" charset="0"/>
              </a:rPr>
              <a:t>How do people render shadows? Or mirrors?</a:t>
            </a:r>
          </a:p>
        </p:txBody>
      </p:sp>
    </p:spTree>
    <p:extLst>
      <p:ext uri="{BB962C8B-B14F-4D97-AF65-F5344CB8AC3E}">
        <p14:creationId xmlns:p14="http://schemas.microsoft.com/office/powerpoint/2010/main" val="3970826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11267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Light-Material Interaction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349" y="1687132"/>
            <a:ext cx="11964473" cy="52814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Light that strikes an object is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absorbed and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scattered (reflected)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The amount reflected determines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color of the object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brightness of the object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A surface appears red under white light because the red component of the light is reflected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 the reflected light is scattered depends on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the smoothness and orientation of the surface</a:t>
            </a:r>
          </a:p>
        </p:txBody>
      </p:sp>
    </p:spTree>
    <p:extLst>
      <p:ext uri="{BB962C8B-B14F-4D97-AF65-F5344CB8AC3E}">
        <p14:creationId xmlns:p14="http://schemas.microsoft.com/office/powerpoint/2010/main" val="2864561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951" y="1955383"/>
            <a:ext cx="11353800" cy="4926928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General light sources are complex to model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Would need to integrate light coming from all points on the source </a:t>
            </a:r>
          </a:p>
        </p:txBody>
      </p:sp>
      <p:pic>
        <p:nvPicPr>
          <p:cNvPr id="35845" name="Picture 5" descr="AN06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66099"/>
            <a:ext cx="471963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9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Simple Light Source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1384" y="2241177"/>
            <a:ext cx="10781016" cy="4025155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Point source</a:t>
            </a:r>
          </a:p>
          <a:p>
            <a:pPr lvl="1"/>
            <a:r>
              <a:rPr lang="en-US" dirty="0">
                <a:ea typeface="ＭＳ Ｐゴシック" charset="0"/>
              </a:rPr>
              <a:t>Model with position and color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Directional source</a:t>
            </a:r>
          </a:p>
          <a:p>
            <a:pPr lvl="1"/>
            <a:r>
              <a:rPr lang="en-US" dirty="0">
                <a:ea typeface="ＭＳ Ｐゴシック" charset="0"/>
              </a:rPr>
              <a:t>Distant source = infinite distance away (parallel)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  <a:p>
            <a:pPr lvl="1"/>
            <a:r>
              <a:rPr lang="en-US" dirty="0">
                <a:ea typeface="ＭＳ Ｐゴシック" charset="0"/>
              </a:rPr>
              <a:t>Same amount of light everywhere in scene</a:t>
            </a:r>
          </a:p>
          <a:p>
            <a:pPr lvl="1"/>
            <a:r>
              <a:rPr lang="en-US" dirty="0">
                <a:ea typeface="ＭＳ Ｐゴシック" charset="0"/>
              </a:rPr>
              <a:t>Can model contribution of many sources and reflecting surfaces</a:t>
            </a:r>
          </a:p>
        </p:txBody>
      </p:sp>
    </p:spTree>
    <p:extLst>
      <p:ext uri="{BB962C8B-B14F-4D97-AF65-F5344CB8AC3E}">
        <p14:creationId xmlns:p14="http://schemas.microsoft.com/office/powerpoint/2010/main" val="1333118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Surface Types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608" y="1661541"/>
            <a:ext cx="12047292" cy="4125376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light traveling along a specific ray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The smoother a surface, the more reflected light is concentrated in a single direction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Perfect mirror reflects perfectly in a single direction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 very rough surface scatters light in all directions</a:t>
            </a:r>
          </a:p>
        </p:txBody>
      </p:sp>
      <p:pic>
        <p:nvPicPr>
          <p:cNvPr id="39941" name="Picture 5" descr="AN06F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85" y="4333127"/>
            <a:ext cx="256857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AN06F0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02847"/>
            <a:ext cx="25225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2533184" y="6096001"/>
            <a:ext cx="2116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smooth surface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7010401" y="6096001"/>
            <a:ext cx="1895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rough surface</a:t>
            </a:r>
          </a:p>
        </p:txBody>
      </p:sp>
    </p:spTree>
    <p:extLst>
      <p:ext uri="{BB962C8B-B14F-4D97-AF65-F5344CB8AC3E}">
        <p14:creationId xmlns:p14="http://schemas.microsoft.com/office/powerpoint/2010/main" val="271755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514" y="426382"/>
            <a:ext cx="8913813" cy="914400"/>
          </a:xfrm>
        </p:spPr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Reflection Model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322" y="1526146"/>
            <a:ext cx="9993492" cy="44100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A simple model that can be computed rapidly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Has three components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Diffuse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Specular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Ambient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Uses four vectors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source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viewer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Normal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Perfect reflector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41989" name="Picture 5" descr="AN06F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73" y="2717443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2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387" y="273669"/>
            <a:ext cx="10966920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Modeling a Ideal Reflector – Specular Reflection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772" y="1529709"/>
            <a:ext cx="8754589" cy="36707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Incoming light ray is reflected in a single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Normal is determined by local orientation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Given the direction of incoming light…we can find r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 and n are unit vectors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Angle of incidence = angle of reflection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The three vectors will be coplanar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What is another name for an ideal reflector?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b="1" i="1" dirty="0"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ea typeface="ＭＳ Ｐゴシック" charset="0"/>
                <a:cs typeface="ＭＳ Ｐゴシック" charset="0"/>
              </a:rPr>
              <a:t> is computed as</a:t>
            </a:r>
          </a:p>
        </p:txBody>
      </p:sp>
      <p:pic>
        <p:nvPicPr>
          <p:cNvPr id="44037" name="Picture 5" descr="AN06F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63" y="3886666"/>
            <a:ext cx="2300288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BC0A4-9380-46A7-A3F6-727F484FB8EC}"/>
                  </a:ext>
                </a:extLst>
              </p:cNvPr>
              <p:cNvSpPr txBox="1"/>
              <p:nvPr/>
            </p:nvSpPr>
            <p:spPr>
              <a:xfrm>
                <a:off x="1966054" y="517278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0BC0A4-9380-46A7-A3F6-727F484F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54" y="5172785"/>
                <a:ext cx="519101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5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1" y="1623702"/>
            <a:ext cx="7610476" cy="2243865"/>
          </a:xfrm>
        </p:spPr>
        <p:txBody>
          <a:bodyPr>
            <a:normAutofit fontScale="92500"/>
          </a:bodyPr>
          <a:lstStyle/>
          <a:p>
            <a:r>
              <a:rPr lang="en-US" dirty="0"/>
              <a:t>Perfect specular reflection</a:t>
            </a:r>
          </a:p>
          <a:p>
            <a:pPr lvl="1"/>
            <a:r>
              <a:rPr lang="en-US" dirty="0"/>
              <a:t>Light is reflected in the single direction r</a:t>
            </a:r>
          </a:p>
          <a:p>
            <a:pPr lvl="1"/>
            <a:r>
              <a:rPr lang="en-US" dirty="0"/>
              <a:t>…the mirror reflection direction</a:t>
            </a:r>
          </a:p>
          <a:p>
            <a:r>
              <a:rPr lang="en-US" dirty="0"/>
              <a:t>Glossy specular reflection</a:t>
            </a:r>
          </a:p>
          <a:p>
            <a:pPr lvl="1"/>
            <a:r>
              <a:rPr lang="en-US" dirty="0"/>
              <a:t>Scattering clustered around mirror reflection direction</a:t>
            </a:r>
          </a:p>
        </p:txBody>
      </p:sp>
      <p:pic>
        <p:nvPicPr>
          <p:cNvPr id="4" name="Picture 3" descr="Figure1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" y="3910585"/>
            <a:ext cx="7030097" cy="243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11" y="365127"/>
            <a:ext cx="285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59" y="60036"/>
            <a:ext cx="10515600" cy="1325563"/>
          </a:xfrm>
        </p:spPr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59" y="1132995"/>
            <a:ext cx="8175721" cy="2531927"/>
          </a:xfrm>
        </p:spPr>
        <p:txBody>
          <a:bodyPr>
            <a:normAutofit/>
          </a:bodyPr>
          <a:lstStyle/>
          <a:p>
            <a:r>
              <a:rPr lang="en-US" dirty="0"/>
              <a:t>Reflectance determined by</a:t>
            </a:r>
          </a:p>
          <a:p>
            <a:pPr lvl="1"/>
            <a:r>
              <a:rPr lang="en-US" dirty="0"/>
              <a:t>Alignment of view vector with mirror reflection vector</a:t>
            </a:r>
          </a:p>
          <a:p>
            <a:pPr lvl="1"/>
            <a:r>
              <a:rPr lang="en-US" dirty="0"/>
              <a:t>Shininess coefficient</a:t>
            </a:r>
          </a:p>
          <a:p>
            <a:r>
              <a:rPr lang="en-US" dirty="0"/>
              <a:t>High coefficient means smoother look</a:t>
            </a:r>
          </a:p>
          <a:p>
            <a:pPr lvl="1"/>
            <a:r>
              <a:rPr lang="en-US" dirty="0"/>
              <a:t>Maybe 100 for metal…maybe 10 for plastic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C131E-E1BF-4993-A20A-B2495F5C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894"/>
            <a:ext cx="8010925" cy="284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0267F-05C2-4986-9B28-029CE6BB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82" y="2796791"/>
            <a:ext cx="4408559" cy="289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9A2BB-B92D-4E43-9E81-5E37948C8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80" y="5899616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9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062" y="253580"/>
            <a:ext cx="12273566" cy="1325563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 charset="0"/>
                <a:cs typeface="ＭＳ Ｐゴシック" charset="0"/>
              </a:rPr>
              <a:t>Modeling a Lambertian Surface – Diffuse 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9514A-90D3-4CF9-8794-86CBCDA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6265" y="2380597"/>
            <a:ext cx="4297359" cy="347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Perfectly diffuse reflector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Light scattered equally in all directions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Amount of light reflected is affected by the angle of incidence</a:t>
                </a:r>
              </a:p>
              <a:p>
                <a:pPr lvl="1"/>
                <a:r>
                  <a:rPr lang="en-US" dirty="0">
                    <a:ea typeface="ＭＳ Ｐゴシック" charset="0"/>
                  </a:rPr>
                  <a:t>reflected light  proportional to </a:t>
                </a:r>
                <a:r>
                  <a:rPr lang="en-US" b="1" i="1" dirty="0">
                    <a:ea typeface="ＭＳ Ｐゴシック" charset="0"/>
                  </a:rPr>
                  <a:t>cosine of angle between l and n</a:t>
                </a:r>
                <a:endParaRPr lang="en-US" b="1" i="1" baseline="-25000" dirty="0">
                  <a:ea typeface="ＭＳ Ｐゴシック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if vectors normalized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𝑙</m:t>
                    </m:r>
                  </m:oMath>
                </a14:m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r>
                  <a:rPr lang="en-US" dirty="0">
                    <a:ea typeface="ＭＳ Ｐゴシック" charset="0"/>
                    <a:cs typeface="Times New Roman" charset="0"/>
                  </a:rPr>
                  <a:t>Amount of reflected light also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ＭＳ Ｐゴシック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Each is an </a:t>
                </a:r>
                <a:r>
                  <a:rPr lang="en-US" dirty="0" err="1">
                    <a:ea typeface="ＭＳ Ｐゴシック" charset="0"/>
                    <a:cs typeface="Times New Roman" charset="0"/>
                  </a:rPr>
                  <a:t>rgb</a:t>
                </a:r>
                <a:r>
                  <a:rPr lang="en-US" dirty="0">
                    <a:ea typeface="ＭＳ Ｐゴシック" charset="0"/>
                    <a:cs typeface="Times New Roman" charset="0"/>
                  </a:rPr>
                  <a:t> value with each channel in [0,1]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b="1" baseline="-25000" dirty="0">
                  <a:latin typeface="Times New Roman" charset="0"/>
                  <a:ea typeface="ＭＳ Ｐゴシック" charset="0"/>
                </a:endParaRPr>
              </a:p>
              <a:p>
                <a:endParaRPr lang="en-US" sz="2600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  <a:blipFill>
                <a:blip r:embed="rId4"/>
                <a:stretch>
                  <a:fillRect l="-890" t="-3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6F1CCDD-FC70-40CF-9753-DAC0E767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3" y="5906942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062" y="1783725"/>
            <a:ext cx="12117866" cy="4482608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Result of multiple interactions between light sources and surfaces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Amount and color depend on the color of the light(s) and the material properties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Add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k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to diffuse and specular terms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9296B3-E328-4624-BE5E-CB3AD2A5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46" r="-5384"/>
          <a:stretch/>
        </p:blipFill>
        <p:spPr>
          <a:xfrm>
            <a:off x="0" y="4025029"/>
            <a:ext cx="7239787" cy="1853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/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Remember that </a:t>
                </a:r>
                <a:r>
                  <a:rPr lang="en-US" dirty="0" err="1">
                    <a:latin typeface="Comic Sans MS" panose="030F0702030302020204" pitchFamily="66" charset="0"/>
                  </a:rPr>
                  <a:t>ki</a:t>
                </a:r>
                <a:r>
                  <a:rPr lang="en-US" dirty="0">
                    <a:latin typeface="Comic Sans MS" panose="030F0702030302020204" pitchFamily="66" charset="0"/>
                  </a:rPr>
                  <a:t> multiplications are component-wise multiplications of </a:t>
                </a:r>
                <a:r>
                  <a:rPr lang="en-US" dirty="0" err="1">
                    <a:latin typeface="Comic Sans MS" panose="030F0702030302020204" pitchFamily="66" charset="0"/>
                  </a:rPr>
                  <a:t>rgb</a:t>
                </a:r>
                <a:r>
                  <a:rPr lang="en-US" dirty="0">
                    <a:latin typeface="Comic Sans MS" panose="030F0702030302020204" pitchFamily="66" charset="0"/>
                  </a:rPr>
                  <a:t>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blipFill>
                <a:blip r:embed="rId4"/>
                <a:stretch>
                  <a:fillRect l="-834" t="-1863" b="-621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B6FA48-83CE-4E2C-959A-16335667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16" y="5883839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Distance Terms</a:t>
            </a:r>
          </a:p>
        </p:txBody>
      </p:sp>
      <p:pic>
        <p:nvPicPr>
          <p:cNvPr id="6" name="Picture 5" descr="Figure14.08.EPS">
            <a:extLst>
              <a:ext uri="{FF2B5EF4-FFF2-40B4-BE49-F238E27FC236}">
                <a16:creationId xmlns:a16="http://schemas.microsoft.com/office/drawing/2014/main" id="{90C00C6B-6553-4008-910A-AE4DEDD2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9" r="11876" b="15713"/>
          <a:stretch/>
        </p:blipFill>
        <p:spPr>
          <a:xfrm>
            <a:off x="8080624" y="1482775"/>
            <a:ext cx="3873357" cy="4394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The light from a point source that reaches a surface is </a:t>
                </a:r>
                <a:r>
                  <a:rPr lang="en-US" sz="2400" b="1" i="1" dirty="0">
                    <a:ea typeface="ＭＳ Ｐゴシック" charset="0"/>
                    <a:cs typeface="ＭＳ Ｐゴシック" charset="0"/>
                  </a:rPr>
                  <a:t>attenuated</a:t>
                </a:r>
              </a:p>
              <a:p>
                <a:pPr lvl="1"/>
                <a:r>
                  <a:rPr lang="en-US" sz="1800" dirty="0"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  <a:cs typeface="ＭＳ Ｐゴシック" charset="0"/>
                  </a:rPr>
                  <a:t>Intensity falls off with the square of the distance </a:t>
                </a:r>
                <a:br>
                  <a:rPr lang="en-US" sz="1800" dirty="0">
                    <a:ea typeface="ＭＳ Ｐゴシック" charset="0"/>
                    <a:cs typeface="ＭＳ Ｐゴシック" charset="0"/>
                  </a:rPr>
                </a:br>
                <a:endParaRPr lang="en-US" sz="18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We can add a factor of to the diffuse and specular terms</a:t>
                </a: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r>
                  <a:rPr lang="en-US" sz="4000" dirty="0">
                    <a:ea typeface="ＭＳ Ｐゴシック" charset="0"/>
                    <a:cs typeface="ＭＳ Ｐゴシック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𝑎𝑑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𝑏𝑑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𝑐</m:t>
                        </m:r>
                      </m:den>
                    </m:f>
                  </m:oMath>
                </a14:m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endParaRPr lang="en-US" sz="24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ea typeface="ＭＳ Ｐゴシック" charset="0"/>
                    <a:cs typeface="ＭＳ Ｐゴシック" charset="0"/>
                  </a:rPr>
                  <a:t>d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is the distance from the light to surface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b="1" dirty="0" err="1">
                    <a:ea typeface="ＭＳ Ｐゴシック" charset="0"/>
                    <a:cs typeface="ＭＳ Ｐゴシック" charset="0"/>
                  </a:rPr>
                  <a:t>a,b,c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are constants you choose to get different effects</a:t>
                </a: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  <a:blipFill>
                <a:blip r:embed="rId4"/>
                <a:stretch>
                  <a:fillRect l="-727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3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66443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820" y="1600200"/>
            <a:ext cx="10205993" cy="4724400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In the Phong Model, we add the results from each light source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Each light source has separate terms for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diffuse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specular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ambient terms 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This form does not have a physical justification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Separate red, green and blue components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Hence, 9 coefficients for each point source</a:t>
            </a:r>
          </a:p>
          <a:p>
            <a:pPr lvl="1"/>
            <a:r>
              <a:rPr lang="en-US">
                <a:ea typeface="ＭＳ Ｐゴシック" charset="0"/>
              </a:rPr>
              <a:t>I</a:t>
            </a:r>
            <a:r>
              <a:rPr lang="en-US" baseline="-25000">
                <a:ea typeface="ＭＳ Ｐゴシック" charset="0"/>
              </a:rPr>
              <a:t>dr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ab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FB8BE-BB9E-4CB8-B3D1-58DEC2EA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99" y="2235012"/>
            <a:ext cx="2595722" cy="4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6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material opengl">
            <a:extLst>
              <a:ext uri="{FF2B5EF4-FFF2-40B4-BE49-F238E27FC236}">
                <a16:creationId xmlns:a16="http://schemas.microsoft.com/office/drawing/2014/main" id="{FF86ABF7-4163-4DCB-8650-3DC6B63D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Material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rPr>
                  <a:t>Material properties match light source properties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Nine reflection coefficients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ab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These vary from 0 to 1</a:t>
                </a:r>
                <a:b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</a:br>
                <a:endParaRPr lang="en-US">
                  <a:solidFill>
                    <a:srgbClr val="FFFFFF"/>
                  </a:solidFill>
                  <a:ea typeface="ＭＳ Ｐゴシック" charset="0"/>
                </a:endParaRPr>
              </a:p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Materials also have shininess coefficient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6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4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266741" y="1758907"/>
            <a:ext cx="11323123" cy="289822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A144DCD-4E26-4878-ABAD-52D801A1EEE9}"/>
              </a:ext>
            </a:extLst>
          </p:cNvPr>
          <p:cNvSpPr txBox="1">
            <a:spLocks noChangeArrowheads="1"/>
          </p:cNvSpPr>
          <p:nvPr/>
        </p:nvSpPr>
        <p:spPr>
          <a:xfrm>
            <a:off x="618186" y="1427162"/>
            <a:ext cx="9894731" cy="51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Summing over all the light sources, the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model can be written as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50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Blinn-</a:t>
            </a:r>
            <a:r>
              <a:rPr lang="en-US" dirty="0" err="1">
                <a:latin typeface="Arial" charset="0"/>
                <a:ea typeface="ＭＳ Ｐゴシック" charset="0"/>
                <a:cs typeface="Times New Roman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 Reflectance Model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321" y="1777429"/>
            <a:ext cx="10088492" cy="4488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Jim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Blinn</a:t>
            </a:r>
            <a:r>
              <a:rPr lang="en-US" dirty="0">
                <a:ea typeface="ＭＳ Ｐゴシック" charset="0"/>
                <a:cs typeface="ＭＳ Ｐゴシック" charset="0"/>
              </a:rPr>
              <a:t> suggested an approximating changing specular term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Replace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V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R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a </a:t>
            </a:r>
            <a:r>
              <a:rPr lang="en-US" sz="2000" baseline="30000" dirty="0">
                <a:ea typeface="ＭＳ Ｐゴシック" charset="0"/>
                <a:cs typeface="Times New Roman" charset="0"/>
              </a:rPr>
              <a:t> </a:t>
            </a:r>
            <a:r>
              <a:rPr lang="en-US" sz="2000" dirty="0">
                <a:ea typeface="ＭＳ Ｐゴシック" charset="0"/>
                <a:cs typeface="Times New Roman" charset="0"/>
              </a:rPr>
              <a:t>by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N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H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b </a:t>
            </a:r>
            <a:r>
              <a:rPr lang="en-US" sz="2000" dirty="0">
                <a:ea typeface="ＭＳ Ｐゴシック" charset="0"/>
                <a:cs typeface="Times New Roman" charset="0"/>
              </a:rPr>
              <a:t>where</a:t>
            </a:r>
            <a:endParaRPr lang="en-US" sz="2000" baseline="30000" dirty="0">
              <a:ea typeface="ＭＳ Ｐゴシック" charset="0"/>
              <a:cs typeface="Times New Roman" charset="0"/>
            </a:endParaRP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“Halfway vector”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More efficient in terms of the operations used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Closer to physically correct lighting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Pick exponent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to match what you want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Using higher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b&gt;a</a:t>
            </a:r>
            <a:r>
              <a:rPr lang="en-US" dirty="0">
                <a:ea typeface="ＭＳ Ｐゴシック" charset="0"/>
                <a:cs typeface="ＭＳ Ｐゴシック" charset="0"/>
              </a:rPr>
              <a:t> will make output similar to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ea typeface="ＭＳ Ｐゴシック" charset="0"/>
                <a:cs typeface="ＭＳ Ｐゴシック" charset="0"/>
              </a:rPr>
              <a:t> with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37" y="3012707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42644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Halfway Vector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2291" y="1896177"/>
            <a:ext cx="8499909" cy="3883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charset="0"/>
                <a:cs typeface="ＭＳ Ｐゴシック" charset="0"/>
              </a:rPr>
              <a:t>H</a:t>
            </a:r>
            <a:r>
              <a:rPr lang="en-US" dirty="0">
                <a:ea typeface="ＭＳ Ｐゴシック" charset="0"/>
                <a:cs typeface="ＭＳ Ｐゴシック" charset="0"/>
              </a:rPr>
              <a:t> is normalized vector halfway between </a:t>
            </a:r>
            <a:r>
              <a:rPr lang="en-US" b="1" dirty="0">
                <a:ea typeface="ＭＳ Ｐゴシック" charset="0"/>
                <a:cs typeface="ＭＳ Ｐゴシック" charset="0"/>
              </a:rPr>
              <a:t>L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dirty="0">
                <a:ea typeface="ＭＳ Ｐゴシック" charset="0"/>
                <a:cs typeface="ＭＳ Ｐゴシック" charset="0"/>
              </a:rPr>
              <a:t>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705100"/>
            <a:ext cx="5588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B2DD-FAF7-440B-A807-5DA9099C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2" y="2800952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F1E9D-605D-4EB0-97DB-FA63D0A6AAA5}"/>
                  </a:ext>
                </a:extLst>
              </p:cNvPr>
              <p:cNvSpPr txBox="1"/>
              <p:nvPr/>
            </p:nvSpPr>
            <p:spPr>
              <a:xfrm>
                <a:off x="1026678" y="5597778"/>
                <a:ext cx="3942235" cy="55399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F1E9D-605D-4EB0-97DB-FA63D0A6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78" y="5597778"/>
                <a:ext cx="39422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9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7310955" cy="1066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versus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Blinn-Phong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8538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1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21620"/>
            <a:ext cx="8913813" cy="914400"/>
          </a:xfrm>
        </p:spPr>
        <p:txBody>
          <a:bodyPr/>
          <a:lstStyle/>
          <a:p>
            <a:r>
              <a:rPr lang="en-US" sz="3300">
                <a:latin typeface="Arial" charset="0"/>
                <a:ea typeface="ＭＳ Ｐゴシック" charset="0"/>
                <a:cs typeface="Times New Roman" charset="0"/>
              </a:rPr>
              <a:t>Example</a:t>
            </a:r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/>
          <a:stretch>
            <a:fillRect/>
          </a:stretch>
        </p:blipFill>
        <p:spPr bwMode="auto">
          <a:xfrm>
            <a:off x="4596063" y="66216"/>
            <a:ext cx="6795436" cy="683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4" name="Text Box 5"/>
          <p:cNvSpPr txBox="1">
            <a:spLocks noChangeArrowheads="1"/>
          </p:cNvSpPr>
          <p:nvPr/>
        </p:nvSpPr>
        <p:spPr bwMode="auto">
          <a:xfrm>
            <a:off x="274321" y="2054994"/>
            <a:ext cx="473081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Only differences in </a:t>
            </a:r>
          </a:p>
          <a:p>
            <a:r>
              <a:rPr lang="en-US" dirty="0">
                <a:latin typeface="+mn-lt"/>
              </a:rPr>
              <a:t>these teapots are </a:t>
            </a:r>
          </a:p>
          <a:p>
            <a:r>
              <a:rPr lang="en-US" dirty="0">
                <a:latin typeface="+mn-lt"/>
              </a:rPr>
              <a:t>the parameters</a:t>
            </a:r>
          </a:p>
          <a:p>
            <a:r>
              <a:rPr lang="en-US" dirty="0">
                <a:latin typeface="+mn-lt"/>
              </a:rPr>
              <a:t>in the modified</a:t>
            </a:r>
          </a:p>
          <a:p>
            <a:r>
              <a:rPr lang="en-US" dirty="0" err="1">
                <a:latin typeface="+mn-lt"/>
              </a:rPr>
              <a:t>Phong</a:t>
            </a:r>
            <a:r>
              <a:rPr lang="en-US" dirty="0">
                <a:latin typeface="+mn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14033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Mesh Shading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963" y="1423236"/>
            <a:ext cx="10839723" cy="3670768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To shade a vertex we need a surface normal at that vertex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For polygonal meshes, Henri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dirty="0">
                <a:ea typeface="ＭＳ Ｐゴシック" charset="0"/>
                <a:cs typeface="ＭＳ Ｐゴシック" charset="0"/>
              </a:rPr>
              <a:t> proposed we 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use the average of the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normals</a:t>
            </a:r>
            <a:r>
              <a:rPr lang="en-US" dirty="0">
                <a:ea typeface="ＭＳ Ｐゴシック" charset="0"/>
                <a:cs typeface="ＭＳ Ｐゴシック" charset="0"/>
              </a:rPr>
              <a:t> around a vertex</a:t>
            </a:r>
          </a:p>
        </p:txBody>
      </p:sp>
      <p:pic>
        <p:nvPicPr>
          <p:cNvPr id="21511" name="Picture 5" descr="AN06F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49" y="2857622"/>
            <a:ext cx="3803582" cy="390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6019800" y="33528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3528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21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2517006" y="5256278"/>
            <a:ext cx="531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n</a:t>
            </a:r>
            <a:r>
              <a:rPr lang="en-US" dirty="0"/>
              <a:t> = (</a:t>
            </a:r>
            <a:r>
              <a:rPr lang="en-US" b="1" dirty="0"/>
              <a:t>n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3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4</a:t>
            </a:r>
            <a:r>
              <a:rPr lang="en-US" dirty="0"/>
              <a:t>)/ |</a:t>
            </a:r>
            <a:r>
              <a:rPr lang="en-US" b="1" dirty="0"/>
              <a:t>n</a:t>
            </a:r>
            <a:r>
              <a:rPr lang="en-US" baseline="-25000" dirty="0"/>
              <a:t>1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2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3</a:t>
            </a:r>
            <a:r>
              <a:rPr lang="en-US" dirty="0"/>
              <a:t>+</a:t>
            </a:r>
            <a:r>
              <a:rPr lang="en-US" b="1" dirty="0"/>
              <a:t>n</a:t>
            </a:r>
            <a:r>
              <a:rPr lang="en-US" baseline="-25000" dirty="0"/>
              <a:t>4</a:t>
            </a:r>
            <a:r>
              <a:rPr lang="en-US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9422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E293-0E99-4FF6-A377-AEAC7D35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Rendering: Rasterization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4C9A-6C23-450C-87FF-F2372F5B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6" y="1716353"/>
            <a:ext cx="6501073" cy="4655519"/>
          </a:xfrm>
        </p:spPr>
        <p:txBody>
          <a:bodyPr>
            <a:normAutofit/>
          </a:bodyPr>
          <a:lstStyle/>
          <a:p>
            <a:r>
              <a:rPr lang="en-US" dirty="0"/>
              <a:t>We project the 3D geometry to 2D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Compute which pixels are covered</a:t>
            </a:r>
          </a:p>
          <a:p>
            <a:pPr lvl="1"/>
            <a:r>
              <a:rPr lang="en-US" dirty="0"/>
              <a:t>Not complicated…but we’ll skip the details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 colors for the vertices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Fill interior of the projected polygons</a:t>
            </a:r>
          </a:p>
          <a:p>
            <a:pPr lvl="1"/>
            <a:r>
              <a:rPr lang="en-US" dirty="0"/>
              <a:t>Blend the vertex colors: interpolation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C362-0485-4801-B861-C838120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5" y="1825625"/>
            <a:ext cx="5785514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3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A4068-A64A-4847-B5C1-79DA554A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41" y="2502568"/>
            <a:ext cx="5808970" cy="2104138"/>
          </a:xfrm>
          <a:prstGeom prst="rect">
            <a:avLst/>
          </a:prstGeom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Gouraud and Phong Shading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246" y="2191807"/>
            <a:ext cx="5369021" cy="3985155"/>
          </a:xfrm>
        </p:spPr>
        <p:txBody>
          <a:bodyPr>
            <a:normAutofit/>
          </a:bodyPr>
          <a:lstStyle/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vertex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shades across each polygon</a:t>
            </a:r>
          </a:p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edges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edge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polygon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fragment</a:t>
            </a:r>
          </a:p>
        </p:txBody>
      </p:sp>
    </p:spTree>
    <p:extLst>
      <p:ext uri="{BB962C8B-B14F-4D97-AF65-F5344CB8AC3E}">
        <p14:creationId xmlns:p14="http://schemas.microsoft.com/office/powerpoint/2010/main" val="227211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42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43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45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46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47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48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49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Bump (or Normal)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Rasterization: 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838201" y="5219097"/>
            <a:ext cx="1122165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50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  <a:p>
            <a:pPr lvl="1"/>
            <a:r>
              <a:rPr lang="en-US" sz="2000" dirty="0"/>
              <a:t>if we tell WebGL how to handle that event</a:t>
            </a:r>
            <a:br>
              <a:rPr lang="en-US" sz="2000" dirty="0"/>
            </a:br>
            <a:r>
              <a:rPr lang="en-US" sz="2000" dirty="0"/>
              <a:t>…more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12AEB3-23F1-D54E-A1CC-CECFDD29C29D}" type="slidenum">
              <a:rPr lang="es-ES" sz="1000">
                <a:latin typeface="Arial" charset="0"/>
              </a:rPr>
              <a:pPr lvl="1"/>
              <a:t>52</a:t>
            </a:fld>
            <a:endParaRPr lang="es-ES" sz="100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42F16FB-45EA-F04F-BF7F-BA24110F92A5}" type="slidenum">
              <a:rPr lang="es-ES" sz="1000">
                <a:latin typeface="Arial" charset="0"/>
              </a:rPr>
              <a:pPr lvl="1"/>
              <a:t>53</a:t>
            </a:fld>
            <a:endParaRPr lang="es-ES" sz="1000">
              <a:latin typeface="Arial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BF5E-8F40-497C-A410-E0573612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E575-BA82-40AC-8354-B62B5AF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46" y="1825625"/>
            <a:ext cx="11958034" cy="4723282"/>
          </a:xfrm>
        </p:spPr>
        <p:txBody>
          <a:bodyPr>
            <a:normAutofit fontScale="92500"/>
          </a:bodyPr>
          <a:lstStyle/>
          <a:p>
            <a:r>
              <a:rPr lang="en-US" dirty="0"/>
              <a:t>We often have a mismatch between texture size and number of fragments</a:t>
            </a:r>
          </a:p>
          <a:p>
            <a:pPr lvl="1"/>
            <a:r>
              <a:rPr lang="en-US" dirty="0"/>
              <a:t>Requires us to adjust how the texture is sampled…</a:t>
            </a:r>
          </a:p>
          <a:p>
            <a:pPr lvl="1"/>
            <a:r>
              <a:rPr lang="en-US" dirty="0"/>
              <a:t>This more complicated sampling process is called </a:t>
            </a:r>
            <a:r>
              <a:rPr lang="en-US" b="1" i="1" dirty="0"/>
              <a:t>texture filtering</a:t>
            </a:r>
          </a:p>
          <a:p>
            <a:r>
              <a:rPr lang="en-US" b="1" i="1" dirty="0"/>
              <a:t>Magnification  </a:t>
            </a:r>
            <a:r>
              <a:rPr lang="en-US" dirty="0"/>
              <a:t>occurs when we have more fragments than </a:t>
            </a:r>
            <a:r>
              <a:rPr lang="en-US" dirty="0" err="1"/>
              <a:t>texels</a:t>
            </a:r>
            <a:endParaRPr lang="en-US" dirty="0"/>
          </a:p>
          <a:p>
            <a:r>
              <a:rPr lang="en-US" b="1" i="1" dirty="0" err="1"/>
              <a:t>Minification</a:t>
            </a:r>
            <a:r>
              <a:rPr lang="en-US" b="1" i="1" dirty="0"/>
              <a:t>  </a:t>
            </a:r>
            <a:r>
              <a:rPr lang="en-US" dirty="0"/>
              <a:t>occurs when we have more </a:t>
            </a:r>
            <a:r>
              <a:rPr lang="en-US" dirty="0" err="1"/>
              <a:t>texels</a:t>
            </a:r>
            <a:r>
              <a:rPr lang="en-US" dirty="0"/>
              <a:t> than fragments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common mag filters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Bilinear</a:t>
            </a:r>
          </a:p>
          <a:p>
            <a:r>
              <a:rPr lang="en-US" dirty="0"/>
              <a:t>Most common min filter</a:t>
            </a:r>
          </a:p>
          <a:p>
            <a:pPr lvl="1"/>
            <a:r>
              <a:rPr lang="en-US" dirty="0"/>
              <a:t>Mipmapping</a:t>
            </a:r>
          </a:p>
        </p:txBody>
      </p:sp>
    </p:spTree>
    <p:extLst>
      <p:ext uri="{BB962C8B-B14F-4D97-AF65-F5344CB8AC3E}">
        <p14:creationId xmlns:p14="http://schemas.microsoft.com/office/powerpoint/2010/main" val="4040726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10515600" cy="1325563"/>
          </a:xfrm>
        </p:spPr>
        <p:txBody>
          <a:bodyPr/>
          <a:lstStyle/>
          <a:p>
            <a:r>
              <a:rPr lang="en-US" dirty="0"/>
              <a:t>Magnification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5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6981"/>
            <a:ext cx="12067504" cy="4669350"/>
          </a:xfrm>
        </p:spPr>
        <p:txBody>
          <a:bodyPr>
            <a:normAutofit/>
          </a:bodyPr>
          <a:lstStyle/>
          <a:p>
            <a:r>
              <a:rPr lang="en-US" dirty="0" err="1"/>
              <a:t>Mipmapping</a:t>
            </a:r>
            <a:r>
              <a:rPr lang="en-US" dirty="0"/>
              <a:t> is a method of pre-filtering a texture for </a:t>
            </a:r>
            <a:r>
              <a:rPr lang="en-US" dirty="0" err="1"/>
              <a:t>minification</a:t>
            </a:r>
            <a:endParaRPr lang="en-US" dirty="0"/>
          </a:p>
          <a:p>
            <a:pPr lvl="1"/>
            <a:r>
              <a:rPr lang="en-US" dirty="0" err="1"/>
              <a:t>mip</a:t>
            </a:r>
            <a:r>
              <a:rPr lang="en-US" dirty="0"/>
              <a:t> = “</a:t>
            </a:r>
            <a:r>
              <a:rPr lang="en-US" dirty="0" err="1"/>
              <a:t>multum</a:t>
            </a:r>
            <a:r>
              <a:rPr lang="en-US" dirty="0"/>
              <a:t> in parvo”…. </a:t>
            </a:r>
            <a:r>
              <a:rPr lang="en-US" dirty="0" err="1"/>
              <a:t>latin</a:t>
            </a:r>
            <a:r>
              <a:rPr lang="en-US" dirty="0"/>
              <a:t>: many things in small place(?)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generate a pyramid of textures</a:t>
            </a:r>
          </a:p>
          <a:p>
            <a:pPr lvl="1"/>
            <a:r>
              <a:rPr lang="en-US" dirty="0"/>
              <a:t>Bottom-level is the original texture</a:t>
            </a:r>
          </a:p>
          <a:p>
            <a:pPr lvl="1"/>
            <a:r>
              <a:rPr lang="en-US" dirty="0"/>
              <a:t>Each subsequent level reduces the resolution by ¼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4F92F-F38B-4703-8A69-680DA843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22" y="2474907"/>
            <a:ext cx="381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4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Calibri" charset="0"/>
                <a:ea typeface="微軟正黑體" charset="0"/>
                <a:cs typeface="微軟正黑體" charset="0"/>
              </a:rPr>
              <a:t>Bump Mapping and Normal Mapping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0154" y="1847850"/>
            <a:ext cx="847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Bump Mapping:</a:t>
            </a:r>
          </a:p>
          <a:p>
            <a:r>
              <a:rPr lang="en-US" dirty="0"/>
              <a:t>Perturbing mesh </a:t>
            </a:r>
            <a:r>
              <a:rPr lang="en-US" dirty="0" err="1"/>
              <a:t>normals</a:t>
            </a:r>
            <a:r>
              <a:rPr lang="en-US" dirty="0"/>
              <a:t> to create the appearance of geometric detail</a:t>
            </a:r>
          </a:p>
          <a:p>
            <a:endParaRPr lang="en-US" dirty="0"/>
          </a:p>
          <a:p>
            <a:r>
              <a:rPr lang="en-US" b="1" dirty="0"/>
              <a:t>Normal Mapping</a:t>
            </a:r>
            <a:r>
              <a:rPr lang="en-US" dirty="0"/>
              <a:t>:</a:t>
            </a:r>
          </a:p>
          <a:p>
            <a:r>
              <a:rPr lang="en-US" dirty="0"/>
              <a:t>A way of implementing bump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79176"/>
            <a:ext cx="8239386" cy="27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/>
          </p:cNvSpPr>
          <p:nvPr>
            <p:ph type="title" idx="4294967295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altLang="zh-TW" dirty="0">
                <a:latin typeface="Calibri" charset="0"/>
                <a:ea typeface="微軟正黑體" charset="0"/>
              </a:rPr>
              <a:t>Bump Mapping and Shading</a:t>
            </a:r>
          </a:p>
        </p:txBody>
      </p:sp>
      <p:pic>
        <p:nvPicPr>
          <p:cNvPr id="28676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05000"/>
            <a:ext cx="6705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67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243388"/>
            <a:ext cx="6705600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54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0681-D66B-4FC0-98B7-F22F1A98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C58D-C656-4EF9-8B8B-4AABD47A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28" y="1690339"/>
            <a:ext cx="11218533" cy="3670767"/>
          </a:xfrm>
        </p:spPr>
        <p:txBody>
          <a:bodyPr/>
          <a:lstStyle/>
          <a:p>
            <a:r>
              <a:rPr lang="en-US" dirty="0"/>
              <a:t>How can we render reflections with a rasterization engine?</a:t>
            </a:r>
          </a:p>
          <a:p>
            <a:pPr lvl="1"/>
            <a:r>
              <a:rPr lang="en-US" dirty="0"/>
              <a:t>When shading a fragment, usually don’t know other scene geometry</a:t>
            </a:r>
          </a:p>
          <a:p>
            <a:pPr lvl="1"/>
            <a:r>
              <a:rPr lang="en-US" dirty="0"/>
              <a:t>Answer: use texture mapping….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 texture of the environment</a:t>
            </a:r>
          </a:p>
          <a:p>
            <a:pPr lvl="1"/>
            <a:r>
              <a:rPr lang="en-US" dirty="0"/>
              <a:t>Map it onto mirror object surface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A4761-BF9B-46A9-B4D1-D6AA9A67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68" y="2629996"/>
            <a:ext cx="5293134" cy="40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3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Environment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90"/>
            <a:ext cx="11191437" cy="4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6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D683403-4224-8D45-A6F1-CF4A737896A7}" type="slidenum">
              <a:rPr lang="es-ES" sz="1000">
                <a:latin typeface="Arial" charset="0"/>
              </a:rPr>
              <a:pPr lvl="1"/>
              <a:t>62</a:t>
            </a:fld>
            <a:endParaRPr lang="es-ES" sz="1000">
              <a:latin typeface="Arial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9094" y="2094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Cube 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30" y="2557448"/>
            <a:ext cx="7563971" cy="3957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EF7EB-2C1A-4303-B483-C6D26B0C8566}"/>
              </a:ext>
            </a:extLst>
          </p:cNvPr>
          <p:cNvSpPr txBox="1"/>
          <p:nvPr/>
        </p:nvSpPr>
        <p:spPr>
          <a:xfrm>
            <a:off x="306846" y="1123856"/>
            <a:ext cx="12157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Cube mapping takes a different approach….</a:t>
            </a:r>
          </a:p>
          <a:p>
            <a:r>
              <a:rPr lang="en-US" sz="2800" dirty="0"/>
              <a:t>Imagine an object is in a box…and you can see the environment through that box</a:t>
            </a:r>
          </a:p>
        </p:txBody>
      </p:sp>
    </p:spTree>
    <p:extLst>
      <p:ext uri="{BB962C8B-B14F-4D97-AF65-F5344CB8AC3E}">
        <p14:creationId xmlns:p14="http://schemas.microsoft.com/office/powerpoint/2010/main" val="3967777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a Cube Map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418"/>
          <a:stretch/>
        </p:blipFill>
        <p:spPr>
          <a:xfrm>
            <a:off x="337530" y="2337094"/>
            <a:ext cx="9712302" cy="4520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E5F2B-86A4-42C7-AB34-19331017AAB7}"/>
              </a:ext>
            </a:extLst>
          </p:cNvPr>
          <p:cNvSpPr txBox="1"/>
          <p:nvPr/>
        </p:nvSpPr>
        <p:spPr>
          <a:xfrm>
            <a:off x="1123055" y="1472859"/>
            <a:ext cx="9966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cube map requires 6 images</a:t>
            </a:r>
          </a:p>
          <a:p>
            <a:r>
              <a:rPr lang="en-US" sz="2800" dirty="0"/>
              <a:t>Each covers a 90 degree angle from the center of the cube</a:t>
            </a:r>
          </a:p>
        </p:txBody>
      </p:sp>
    </p:spTree>
    <p:extLst>
      <p:ext uri="{BB962C8B-B14F-4D97-AF65-F5344CB8AC3E}">
        <p14:creationId xmlns:p14="http://schemas.microsoft.com/office/powerpoint/2010/main" val="3244893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using the Reflection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07"/>
          <a:stretch/>
        </p:blipFill>
        <p:spPr>
          <a:xfrm>
            <a:off x="549082" y="1690690"/>
            <a:ext cx="10300979" cy="45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65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4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7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3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31349204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4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4" name="Online Media 3" title="Atomic Heart: Official GeForce RTX Real-Time Ray Tracing Demo">
            <a:hlinkClick r:id="" action="ppaction://media"/>
            <a:extLst>
              <a:ext uri="{FF2B5EF4-FFF2-40B4-BE49-F238E27FC236}">
                <a16:creationId xmlns:a16="http://schemas.microsoft.com/office/drawing/2014/main" id="{106D5038-E8D6-46C3-BE03-A26AFD1EE7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4353" y="1690690"/>
            <a:ext cx="8604947" cy="4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First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13179</TotalTime>
  <Words>1967</Words>
  <Application>Microsoft Office PowerPoint</Application>
  <PresentationFormat>Widescreen</PresentationFormat>
  <Paragraphs>456</Paragraphs>
  <Slides>72</Slides>
  <Notes>30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微軟正黑體</vt:lpstr>
      <vt:lpstr>ＭＳ Ｐゴシック</vt:lpstr>
      <vt:lpstr>Arial</vt:lpstr>
      <vt:lpstr>Book Antiqua</vt:lpstr>
      <vt:lpstr>Calibri</vt:lpstr>
      <vt:lpstr>Cambria</vt:lpstr>
      <vt:lpstr>Cambria Math</vt:lpstr>
      <vt:lpstr>Comic Sans MS</vt:lpstr>
      <vt:lpstr>Lato</vt:lpstr>
      <vt:lpstr>Lato Medium</vt:lpstr>
      <vt:lpstr>Times New Roman</vt:lpstr>
      <vt:lpstr>Wingdings</vt:lpstr>
      <vt:lpstr>SampleSlides</vt:lpstr>
      <vt:lpstr>Equation</vt:lpstr>
      <vt:lpstr>PowerPoint Presentation</vt:lpstr>
      <vt:lpstr>Computer Graphics</vt:lpstr>
      <vt:lpstr>Rasterization versus Ray Tracing</vt:lpstr>
      <vt:lpstr>Rendering: Rasterization</vt:lpstr>
      <vt:lpstr>Rasterization: 3D Graphics Pipeline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Shading</vt:lpstr>
      <vt:lpstr>Why we need shading</vt:lpstr>
      <vt:lpstr>Bui Tuong Phong</vt:lpstr>
      <vt:lpstr>Phong Reflectance Model</vt:lpstr>
      <vt:lpstr>Shading</vt:lpstr>
      <vt:lpstr>Shading</vt:lpstr>
      <vt:lpstr>Scattering </vt:lpstr>
      <vt:lpstr>Rendering Equation</vt:lpstr>
      <vt:lpstr>Global Effects</vt:lpstr>
      <vt:lpstr>Local vs Global Illumination</vt:lpstr>
      <vt:lpstr>Light-Material Interaction</vt:lpstr>
      <vt:lpstr>Light Sources</vt:lpstr>
      <vt:lpstr>Simple Light Source Models</vt:lpstr>
      <vt:lpstr>Surface Types</vt:lpstr>
      <vt:lpstr>The Phong Reflection Model</vt:lpstr>
      <vt:lpstr>Modeling a Ideal Reflector – Specular Reflection</vt:lpstr>
      <vt:lpstr>Specular Reflection</vt:lpstr>
      <vt:lpstr>Specular Reflection</vt:lpstr>
      <vt:lpstr>Modeling a Lambertian Surface – Diffuse Reflection</vt:lpstr>
      <vt:lpstr>Ambient Light</vt:lpstr>
      <vt:lpstr>Distance Terms</vt:lpstr>
      <vt:lpstr>Light Sources</vt:lpstr>
      <vt:lpstr>Material Properties</vt:lpstr>
      <vt:lpstr>Phong Reflectance Model</vt:lpstr>
      <vt:lpstr>Blinn-Phong Reflectance Model</vt:lpstr>
      <vt:lpstr>The Halfway Vector</vt:lpstr>
      <vt:lpstr>Phong versus Blinn-Phong</vt:lpstr>
      <vt:lpstr>Example</vt:lpstr>
      <vt:lpstr>Mesh Shading</vt:lpstr>
      <vt:lpstr>Gouraud and Phong Shading</vt:lpstr>
      <vt:lpstr>Shaders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(or Normal) Mapping</vt:lpstr>
      <vt:lpstr>The Idea is Simple</vt:lpstr>
      <vt:lpstr>Specifying a Texture Mapping Function</vt:lpstr>
      <vt:lpstr>Mapping a Texture</vt:lpstr>
      <vt:lpstr>Mapping a Texture</vt:lpstr>
      <vt:lpstr>Texture Filtering</vt:lpstr>
      <vt:lpstr>Magnification Examples</vt:lpstr>
      <vt:lpstr>Mipmapping</vt:lpstr>
      <vt:lpstr>Sprites versus Textures</vt:lpstr>
      <vt:lpstr>Bump Mapping and Normal Mapping</vt:lpstr>
      <vt:lpstr>Bump Mapping and Shading</vt:lpstr>
      <vt:lpstr>Environment Mapping</vt:lpstr>
      <vt:lpstr>Types of Environment Maps</vt:lpstr>
      <vt:lpstr>Cube Map</vt:lpstr>
      <vt:lpstr>Forming a Cube Map </vt:lpstr>
      <vt:lpstr>Index using the Reflection Vector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118</cp:revision>
  <dcterms:created xsi:type="dcterms:W3CDTF">2017-05-11T14:02:37Z</dcterms:created>
  <dcterms:modified xsi:type="dcterms:W3CDTF">2019-03-04T20:18:33Z</dcterms:modified>
</cp:coreProperties>
</file>